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3"/>
  </p:notesMasterIdLst>
  <p:sldIdLst>
    <p:sldId id="334" r:id="rId2"/>
    <p:sldId id="335" r:id="rId3"/>
    <p:sldId id="337" r:id="rId4"/>
    <p:sldId id="257" r:id="rId5"/>
    <p:sldId id="258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32" r:id="rId43"/>
    <p:sldId id="298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31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6" r:id="rId67"/>
    <p:sldId id="327" r:id="rId68"/>
    <p:sldId id="328" r:id="rId69"/>
    <p:sldId id="329" r:id="rId70"/>
    <p:sldId id="330" r:id="rId71"/>
    <p:sldId id="333" r:id="rId7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BC36F80-C6AA-4AFF-958E-BE779BF174D0}">
          <p14:sldIdLst>
            <p14:sldId id="334"/>
            <p14:sldId id="335"/>
            <p14:sldId id="337"/>
          </p14:sldIdLst>
        </p14:section>
        <p14:section name="Features" id="{BAE391D0-2F8F-4A8D-8DF4-37B429E72001}">
          <p14:sldIdLst>
            <p14:sldId id="257"/>
            <p14:sldId id="258"/>
            <p14:sldId id="259"/>
            <p14:sldId id="261"/>
            <p14:sldId id="262"/>
            <p14:sldId id="264"/>
            <p14:sldId id="265"/>
          </p14:sldIdLst>
        </p14:section>
        <p14:section name="Dyptes of Data" id="{B17F8C34-6F79-4255-8810-33C3639FB503}">
          <p14:sldIdLst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Data Quality" id="{D3055C17-9257-44A8-A98A-06BF32BD93D1}">
          <p14:sldIdLst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Data Preparation" id="{BFD2CB1D-46B7-46BD-989D-85B4546A93A9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32"/>
            <p14:sldId id="298"/>
            <p14:sldId id="300"/>
            <p14:sldId id="302"/>
            <p14:sldId id="303"/>
            <p14:sldId id="304"/>
          </p14:sldIdLst>
        </p14:section>
        <p14:section name="Similarities and Distances" id="{4B9D6B31-13B7-443F-9328-EB4232F57D67}">
          <p14:sldIdLst>
            <p14:sldId id="305"/>
            <p14:sldId id="306"/>
            <p14:sldId id="307"/>
            <p14:sldId id="308"/>
            <p14:sldId id="309"/>
            <p14:sldId id="331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Density Estimation" id="{FFB27968-0F7A-4D72-A6EB-C9DF9FF6B550}">
          <p14:sldIdLst>
            <p14:sldId id="326"/>
            <p14:sldId id="327"/>
            <p14:sldId id="328"/>
            <p14:sldId id="329"/>
            <p14:sldId id="330"/>
          </p14:sldIdLst>
        </p14:section>
        <p14:section name="Wrap up" id="{ED17F7B5-0B87-4515-84C0-40071D186E1F}">
          <p14:sldIdLst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1236" y="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186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Aptos" panose="020B0004020202020204" pitchFamily="34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0.png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40962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 dirty="0"/>
              <a:t>Introduction to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2 </a:t>
            </a:r>
            <a:br>
              <a:rPr lang="en-US" altLang="en-US" sz="2900" dirty="0"/>
            </a:br>
            <a:r>
              <a:rPr lang="en-US" altLang="en-US" sz="2900" dirty="0"/>
              <a:t>Data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64127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 dirty="0"/>
              <a:t>by Michael Hahsler </a:t>
            </a:r>
          </a:p>
          <a:p>
            <a:pPr algn="l"/>
            <a:r>
              <a:rPr lang="en-US" altLang="en-US" sz="1700" dirty="0"/>
              <a:t>Based in Slides 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/>
            <a:endParaRPr lang="en-US" sz="17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Creative Commons License">
            <a:extLst>
              <a:ext uri="{FF2B5EF4-FFF2-40B4-BE49-F238E27FC236}">
                <a16:creationId xmlns:a16="http://schemas.microsoft.com/office/drawing/2014/main" id="{2FD905B1-BD11-E201-AB50-88730E49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0" y="588351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0BECA-D0B1-D865-6D59-7B111B2E96B3}"/>
              </a:ext>
            </a:extLst>
          </p:cNvPr>
          <p:cNvSpPr txBox="1"/>
          <p:nvPr/>
        </p:nvSpPr>
        <p:spPr>
          <a:xfrm>
            <a:off x="368155" y="6169040"/>
            <a:ext cx="27560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This work is licensed under a 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Aptos" panose="020B0004020202020204" pitchFamily="34" charset="0"/>
              </a:rPr>
              <a:t>.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47564-1430-6FAF-71DA-50FFFBC5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94994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6290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6"/>
            <a:ext cx="78867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 dirty="0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63194"/>
              </p:ext>
            </p:extLst>
          </p:nvPr>
        </p:nvGraphicFramePr>
        <p:xfrm>
          <a:off x="1371599" y="3550445"/>
          <a:ext cx="6172201" cy="254317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28519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541728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422831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679123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Sepal.Width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Petal.Length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Petal.Width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5.6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3.0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1.4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0.3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4.8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3.0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1.4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1.5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990851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ptos" panose="020B00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70666" y="4775780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ptos" panose="020B0004020202020204" pitchFamily="34" charset="0"/>
              </a:rPr>
              <a:t>m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51382-F42F-2860-227C-A3C63ACC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59" y="60936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AD7FA7A6-A3A9-3141-7FF4-98027D26B21A}"/>
              </a:ext>
            </a:extLst>
          </p:cNvPr>
          <p:cNvSpPr>
            <a:spLocks/>
          </p:cNvSpPr>
          <p:nvPr/>
        </p:nvSpPr>
        <p:spPr bwMode="auto">
          <a:xfrm rot="16200000">
            <a:off x="4415630" y="318294"/>
            <a:ext cx="160340" cy="6096000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E6756A2-ECCD-6962-9004-41BF12875216}"/>
              </a:ext>
            </a:extLst>
          </p:cNvPr>
          <p:cNvSpPr>
            <a:spLocks/>
          </p:cNvSpPr>
          <p:nvPr/>
        </p:nvSpPr>
        <p:spPr bwMode="auto">
          <a:xfrm flipH="1">
            <a:off x="1150141" y="4212157"/>
            <a:ext cx="182563" cy="1879078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ptos" panose="020B00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special type of record data, where </a:t>
            </a:r>
          </a:p>
          <a:p>
            <a:pPr lvl="1"/>
            <a:r>
              <a:rPr lang="en-US" altLang="en-US" dirty="0"/>
              <a:t>each record (transaction) involves a set of items.  </a:t>
            </a:r>
          </a:p>
          <a:p>
            <a:pPr lvl="1"/>
            <a:r>
              <a:rPr lang="en-US" altLang="en-US" dirty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82008"/>
              </p:ext>
            </p:extLst>
          </p:nvPr>
        </p:nvGraphicFramePr>
        <p:xfrm>
          <a:off x="2438400" y="3576912"/>
          <a:ext cx="4159250" cy="2602620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Items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kinds of data quality problems exist?</a:t>
            </a:r>
          </a:p>
          <a:p>
            <a:pPr lvl="1"/>
            <a:r>
              <a:rPr lang="en-US" altLang="en-US" dirty="0"/>
              <a:t>Noise and outliers </a:t>
            </a:r>
          </a:p>
          <a:p>
            <a:pPr lvl="1"/>
            <a:r>
              <a:rPr lang="en-US" altLang="en-US" dirty="0"/>
              <a:t>Missing values </a:t>
            </a:r>
          </a:p>
          <a:p>
            <a:pPr lvl="1"/>
            <a:r>
              <a:rPr lang="en-US" altLang="en-US" dirty="0"/>
              <a:t>Duplicate data </a:t>
            </a:r>
          </a:p>
          <a:p>
            <a:endParaRPr lang="en-US" altLang="en-US" dirty="0"/>
          </a:p>
          <a:p>
            <a:r>
              <a:rPr lang="en-US" altLang="en-US" dirty="0"/>
              <a:t>How can we detect problems with the data? </a:t>
            </a:r>
          </a:p>
          <a:p>
            <a:pPr lvl="1"/>
            <a:r>
              <a:rPr lang="en-US" altLang="en-US" dirty="0"/>
              <a:t>Statistics </a:t>
            </a:r>
          </a:p>
          <a:p>
            <a:pPr lvl="1"/>
            <a:r>
              <a:rPr lang="en-US" altLang="en-US" dirty="0"/>
              <a:t>Visualization</a:t>
            </a:r>
          </a:p>
          <a:p>
            <a:endParaRPr lang="en-US" altLang="en-US" dirty="0"/>
          </a:p>
          <a:p>
            <a:r>
              <a:rPr lang="en-US" altLang="en-US" dirty="0"/>
              <a:t>What can we do about these problems? </a:t>
            </a:r>
          </a:p>
          <a:p>
            <a:pPr lvl="1"/>
            <a:r>
              <a:rPr lang="en-US" altLang="en-US" dirty="0"/>
              <a:t>Mark value as missing</a:t>
            </a:r>
          </a:p>
          <a:p>
            <a:pPr lvl="1"/>
            <a:r>
              <a:rPr lang="en-US" altLang="en-US" dirty="0"/>
              <a:t>Remove object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2919382" cy="23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5646171" y="2506664"/>
            <a:ext cx="2659629" cy="233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351684"/>
            <a:ext cx="248639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Signal: 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404" y="2323308"/>
            <a:ext cx="231316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" y="5320506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Sometimes we can de-noise (signal processing)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362DF84-CB1E-84CE-B8CB-9E94C6AE4901}"/>
              </a:ext>
            </a:extLst>
          </p:cNvPr>
          <p:cNvSpPr/>
          <p:nvPr/>
        </p:nvSpPr>
        <p:spPr>
          <a:xfrm>
            <a:off x="3761551" y="3161589"/>
            <a:ext cx="1595746" cy="84597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Noisy measurement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33089"/>
            <a:ext cx="7886700" cy="118551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Outliers are data objects with feature values that are considerably different than most of the other data objects in the data set.</a:t>
            </a:r>
          </a:p>
          <a:p>
            <a:r>
              <a:rPr lang="en-US" altLang="en-US" dirty="0"/>
              <a:t>Reasons: </a:t>
            </a:r>
          </a:p>
          <a:p>
            <a:pPr lvl="1"/>
            <a:r>
              <a:rPr lang="en-US" altLang="en-US" dirty="0"/>
              <a:t>A true outlier is a special object (e.g., a genius’s IQ score).</a:t>
            </a:r>
          </a:p>
          <a:p>
            <a:pPr lvl="1"/>
            <a:r>
              <a:rPr lang="en-US" altLang="en-US" dirty="0"/>
              <a:t>May be the result of a measurement mistake.</a:t>
            </a:r>
          </a:p>
          <a:p>
            <a:endParaRPr lang="en-US" altLang="en-US" dirty="0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7" y="5623531"/>
            <a:ext cx="7954963" cy="1010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+mn-lt"/>
              </a:rPr>
              <a:t>Typical treatment: Statistical outlier detection + </a:t>
            </a:r>
          </a:p>
          <a:p>
            <a:pPr marL="514350" lvl="1" indent="-171450" defTabSz="685800">
              <a:lnSpc>
                <a:spcPct val="70000"/>
              </a:lnSpc>
              <a:spcBef>
                <a:spcPts val="375"/>
              </a:spcBef>
              <a:spcAft>
                <a:spcPts val="400"/>
              </a:spcAft>
              <a:buClr>
                <a:schemeClr val="accent1"/>
              </a:buClr>
              <a:buSzPct val="150000"/>
              <a:buFont typeface="Calibri" panose="020F0502020204030204" pitchFamily="34" charset="0"/>
              <a:buChar char="—"/>
            </a:pPr>
            <a:r>
              <a:rPr lang="en-US" altLang="en-US" sz="1400" dirty="0">
                <a:solidFill>
                  <a:schemeClr val="tx1"/>
                </a:solidFill>
                <a:latin typeface="+mn-lt"/>
                <a:cs typeface="+mn-cs"/>
              </a:rPr>
              <a:t>Make outlying feature missing, or </a:t>
            </a:r>
          </a:p>
          <a:p>
            <a:pPr marL="514350" lvl="1" indent="-171450" defTabSz="685800">
              <a:lnSpc>
                <a:spcPct val="70000"/>
              </a:lnSpc>
              <a:spcBef>
                <a:spcPts val="375"/>
              </a:spcBef>
              <a:spcAft>
                <a:spcPts val="400"/>
              </a:spcAft>
              <a:buClr>
                <a:schemeClr val="accent1"/>
              </a:buClr>
              <a:buSzPct val="150000"/>
              <a:buFont typeface="Calibri" panose="020F0502020204030204" pitchFamily="34" charset="0"/>
              <a:buChar char="—"/>
            </a:pPr>
            <a:r>
              <a:rPr lang="en-US" altLang="en-US" sz="1400" dirty="0">
                <a:solidFill>
                  <a:schemeClr val="tx1"/>
                </a:solidFill>
                <a:latin typeface="+mn-lt"/>
                <a:cs typeface="+mn-cs"/>
              </a:rPr>
              <a:t>Remove the complete outlier object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2A6834-1568-DB23-1067-CE7912BA196A}"/>
              </a:ext>
            </a:extLst>
          </p:cNvPr>
          <p:cNvGrpSpPr/>
          <p:nvPr/>
        </p:nvGrpSpPr>
        <p:grpSpPr>
          <a:xfrm>
            <a:off x="2743200" y="2799401"/>
            <a:ext cx="3242142" cy="2679992"/>
            <a:chOff x="2244258" y="2891643"/>
            <a:chExt cx="3879663" cy="3217349"/>
          </a:xfrm>
        </p:grpSpPr>
        <p:grpSp>
          <p:nvGrpSpPr>
            <p:cNvPr id="29699" name="Group 3">
              <a:extLst>
                <a:ext uri="{FF2B5EF4-FFF2-40B4-BE49-F238E27FC236}">
                  <a16:creationId xmlns:a16="http://schemas.microsoft.com/office/drawing/2014/main" id="{EC70A113-CD3C-4B37-B89C-C53FAF0B2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3200" y="2971800"/>
              <a:ext cx="3122613" cy="2646361"/>
              <a:chOff x="960" y="1453"/>
              <a:chExt cx="2687" cy="2207"/>
            </a:xfrm>
          </p:grpSpPr>
          <p:pic>
            <p:nvPicPr>
              <p:cNvPr id="29700" name="Picture 4">
                <a:extLst>
                  <a:ext uri="{FF2B5EF4-FFF2-40B4-BE49-F238E27FC236}">
                    <a16:creationId xmlns:a16="http://schemas.microsoft.com/office/drawing/2014/main" id="{C3CA376E-B0F0-4664-8E8B-1541F2B922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453"/>
                <a:ext cx="2687" cy="22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9701" name="Oval 5">
                <a:extLst>
                  <a:ext uri="{FF2B5EF4-FFF2-40B4-BE49-F238E27FC236}">
                    <a16:creationId xmlns:a16="http://schemas.microsoft.com/office/drawing/2014/main" id="{F272F3F3-662B-45A2-8956-858F99F2AD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" y="2058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2" name="Oval 6">
                <a:extLst>
                  <a:ext uri="{FF2B5EF4-FFF2-40B4-BE49-F238E27FC236}">
                    <a16:creationId xmlns:a16="http://schemas.microsoft.com/office/drawing/2014/main" id="{7F726EA3-8805-498D-82BD-712AC5DBE2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9" y="2368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3" name="Oval 7">
                <a:extLst>
                  <a:ext uri="{FF2B5EF4-FFF2-40B4-BE49-F238E27FC236}">
                    <a16:creationId xmlns:a16="http://schemas.microsoft.com/office/drawing/2014/main" id="{0FE46122-8D63-4EF0-8335-981D1B9F96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9" y="3131"/>
                <a:ext cx="109" cy="99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4" name="Oval 8">
                <a:extLst>
                  <a:ext uri="{FF2B5EF4-FFF2-40B4-BE49-F238E27FC236}">
                    <a16:creationId xmlns:a16="http://schemas.microsoft.com/office/drawing/2014/main" id="{90FEACD4-B5B7-4B41-82BE-DF9D73F875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4" y="3209"/>
                <a:ext cx="108" cy="98"/>
              </a:xfrm>
              <a:prstGeom prst="ellipse">
                <a:avLst/>
              </a:prstGeom>
              <a:noFill/>
              <a:ln w="19080" cap="flat">
                <a:solidFill>
                  <a:srgbClr val="FF33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5" name="Rectangle 9">
                <a:extLst>
                  <a:ext uri="{FF2B5EF4-FFF2-40B4-BE49-F238E27FC236}">
                    <a16:creationId xmlns:a16="http://schemas.microsoft.com/office/drawing/2014/main" id="{BEB7B91E-49B4-4E6D-A8A2-F2587B791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9" y="2189"/>
                <a:ext cx="243" cy="28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06" name="Rectangle 10">
                <a:extLst>
                  <a:ext uri="{FF2B5EF4-FFF2-40B4-BE49-F238E27FC236}">
                    <a16:creationId xmlns:a16="http://schemas.microsoft.com/office/drawing/2014/main" id="{E7741176-84BC-47FE-863F-96B559B4E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5" y="2245"/>
                <a:ext cx="243" cy="28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66984EF3-4D67-F830-2798-1AF10AC2E1E9}"/>
                </a:ext>
              </a:extLst>
            </p:cNvPr>
            <p:cNvCxnSpPr/>
            <p:nvPr/>
          </p:nvCxnSpPr>
          <p:spPr>
            <a:xfrm flipV="1">
              <a:off x="2590800" y="2971800"/>
              <a:ext cx="0" cy="2819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901D86E-B173-044B-DA7E-D4C9D04148FC}"/>
                </a:ext>
              </a:extLst>
            </p:cNvPr>
            <p:cNvCxnSpPr/>
            <p:nvPr/>
          </p:nvCxnSpPr>
          <p:spPr>
            <a:xfrm>
              <a:off x="2590800" y="5791200"/>
              <a:ext cx="3505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12883A-D8D2-A9AF-590A-B465529A7EF4}"/>
                </a:ext>
              </a:extLst>
            </p:cNvPr>
            <p:cNvSpPr txBox="1"/>
            <p:nvPr/>
          </p:nvSpPr>
          <p:spPr>
            <a:xfrm>
              <a:off x="5836663" y="57396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9CE2D8-6CA7-5E42-5797-8C438B6538CB}"/>
                </a:ext>
              </a:extLst>
            </p:cNvPr>
            <p:cNvSpPr txBox="1"/>
            <p:nvPr/>
          </p:nvSpPr>
          <p:spPr>
            <a:xfrm>
              <a:off x="2244258" y="2891643"/>
              <a:ext cx="287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478155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Reasons for missing values</a:t>
            </a:r>
          </a:p>
          <a:p>
            <a:pPr lvl="1"/>
            <a:r>
              <a:rPr lang="en-US" altLang="en-US" dirty="0"/>
              <a:t>Information is not collected </a:t>
            </a:r>
            <a:br>
              <a:rPr lang="en-US" altLang="en-US" dirty="0"/>
            </a:br>
            <a:r>
              <a:rPr lang="en-US" altLang="en-US" dirty="0"/>
              <a:t>(e.g., people decline to give their age and weight)</a:t>
            </a:r>
          </a:p>
          <a:p>
            <a:pPr lvl="1"/>
            <a:r>
              <a:rPr lang="en-US" altLang="en-US" dirty="0"/>
              <a:t>Attributes may not be applicable to all cases </a:t>
            </a:r>
            <a:br>
              <a:rPr lang="en-US" altLang="en-US" dirty="0"/>
            </a:br>
            <a:r>
              <a:rPr lang="en-US" altLang="en-US" dirty="0"/>
              <a:t>(e.g., annual income is not applicable to children)</a:t>
            </a:r>
          </a:p>
          <a:p>
            <a:pPr lvl="1"/>
            <a:r>
              <a:rPr lang="en-US" altLang="en-US" dirty="0"/>
              <a:t>Value was a mistake and set to missing.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Handling missing values</a:t>
            </a:r>
          </a:p>
          <a:p>
            <a:pPr lvl="1"/>
            <a:r>
              <a:rPr lang="en-US" altLang="en-US" dirty="0"/>
              <a:t>Eliminate data objects with missing value.</a:t>
            </a:r>
          </a:p>
          <a:p>
            <a:pPr lvl="1"/>
            <a:r>
              <a:rPr lang="en-US" altLang="en-US" dirty="0"/>
              <a:t>Eliminate feature with missing values.</a:t>
            </a:r>
          </a:p>
          <a:p>
            <a:pPr lvl="1"/>
            <a:r>
              <a:rPr lang="en-US" altLang="en-US" dirty="0"/>
              <a:t>Ignore the missing value during analysis.</a:t>
            </a:r>
          </a:p>
          <a:p>
            <a:pPr lvl="1"/>
            <a:r>
              <a:rPr lang="en-US" altLang="en-US" dirty="0"/>
              <a:t>Estimate missing values = Imputation</a:t>
            </a:r>
            <a:br>
              <a:rPr lang="en-US" altLang="en-US" dirty="0"/>
            </a:br>
            <a:r>
              <a:rPr lang="en-US" altLang="en-US" sz="1600" dirty="0"/>
              <a:t>(e.g., replace with mean or weighted mean where all possible values are weighted by their probabilities)</a:t>
            </a:r>
            <a:endParaRPr lang="en-US" altLang="en-US" dirty="0"/>
          </a:p>
        </p:txBody>
      </p:sp>
      <p:graphicFrame>
        <p:nvGraphicFramePr>
          <p:cNvPr id="2" name="Group 3">
            <a:extLst>
              <a:ext uri="{FF2B5EF4-FFF2-40B4-BE49-F238E27FC236}">
                <a16:creationId xmlns:a16="http://schemas.microsoft.com/office/drawing/2014/main" id="{CC3C6F34-E32C-6EE4-8EC8-C9F39A79F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161208"/>
              </p:ext>
            </p:extLst>
          </p:nvPr>
        </p:nvGraphicFramePr>
        <p:xfrm>
          <a:off x="5715000" y="3276600"/>
          <a:ext cx="2928939" cy="292755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06128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635578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704414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647051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535768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444982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10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Refund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Marital</a:t>
                      </a:r>
                    </a:p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Status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Taxable</a:t>
                      </a:r>
                    </a:p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Income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Cheat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125K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100K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b="1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NA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120K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95K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60K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220K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85K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24813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75K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249356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90K</a:t>
                      </a:r>
                      <a:endParaRPr kumimoji="0" lang="en-US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0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2ABD51-5169-5072-2883-34471919C839}"/>
              </a:ext>
            </a:extLst>
          </p:cNvPr>
          <p:cNvCxnSpPr/>
          <p:nvPr/>
        </p:nvCxnSpPr>
        <p:spPr>
          <a:xfrm>
            <a:off x="5638800" y="4343400"/>
            <a:ext cx="3048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6A2EF9A-08EB-AA09-A894-01DE1783F987}"/>
              </a:ext>
            </a:extLst>
          </p:cNvPr>
          <p:cNvCxnSpPr>
            <a:cxnSpLocks/>
          </p:cNvCxnSpPr>
          <p:nvPr/>
        </p:nvCxnSpPr>
        <p:spPr>
          <a:xfrm>
            <a:off x="7772400" y="3124200"/>
            <a:ext cx="0" cy="3124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84330"/>
            <a:ext cx="4826880" cy="483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Tasks in the CRISP-DM Reference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97CA3-E7AE-E8AC-AC44-3E34A343F3C4}"/>
              </a:ext>
            </a:extLst>
          </p:cNvPr>
          <p:cNvSpPr/>
          <p:nvPr/>
        </p:nvSpPr>
        <p:spPr>
          <a:xfrm>
            <a:off x="4876800" y="2133600"/>
            <a:ext cx="2133600" cy="16002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ptos" panose="020B0004020202020204" pitchFamily="34" charset="0"/>
              </a:rPr>
              <a:t>Selection?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468B-BAB4-B869-1225-75D0191CE46D}"/>
              </a:ext>
            </a:extLst>
          </p:cNvPr>
          <p:cNvSpPr txBox="1"/>
          <p:nvPr/>
        </p:nvSpPr>
        <p:spPr>
          <a:xfrm>
            <a:off x="1387011" y="1862107"/>
            <a:ext cx="6994989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without replacement</a:t>
            </a:r>
            <a:br>
              <a:rPr lang="en-US" altLang="en-US" dirty="0"/>
            </a:br>
            <a:r>
              <a:rPr lang="en-US" altLang="en-US" dirty="0"/>
              <a:t>As each item is selected, it is removed from the population.</a:t>
            </a: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 replacement</a:t>
            </a:r>
            <a:br>
              <a:rPr lang="en-US" altLang="en-US" dirty="0"/>
            </a:br>
            <a:r>
              <a:rPr lang="en-US" altLang="en-US" dirty="0"/>
              <a:t>Objects are not removed from the population as they are selected for the sample. Note:  the same object can be picked up more than once.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A7C80-8223-2865-371B-E23839D529A1}"/>
              </a:ext>
            </a:extLst>
          </p:cNvPr>
          <p:cNvSpPr txBox="1"/>
          <p:nvPr/>
        </p:nvSpPr>
        <p:spPr>
          <a:xfrm>
            <a:off x="1387011" y="4343400"/>
            <a:ext cx="699498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Simple random sampling</a:t>
            </a:r>
            <a:br>
              <a:rPr lang="en-US" altLang="en-US" dirty="0"/>
            </a:br>
            <a:r>
              <a:rPr lang="en-US" altLang="en-US" dirty="0"/>
              <a:t>There is an equal probability of selecting any particular item.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Stratified sampling</a:t>
            </a:r>
            <a:br>
              <a:rPr lang="en-US" altLang="en-US" dirty="0"/>
            </a:br>
            <a:r>
              <a:rPr lang="en-US" altLang="en-US" dirty="0"/>
              <a:t>Split the data into several partitions; then draw random samples from each partition.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2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184EA3-4671-351E-F56D-74DA5C87867C}"/>
              </a:ext>
            </a:extLst>
          </p:cNvPr>
          <p:cNvCxnSpPr>
            <a:cxnSpLocks/>
          </p:cNvCxnSpPr>
          <p:nvPr/>
        </p:nvCxnSpPr>
        <p:spPr>
          <a:xfrm>
            <a:off x="3733800" y="4191000"/>
            <a:ext cx="228600" cy="304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4A0F999-CAFF-23F6-BA8E-5D1899D09F98}"/>
              </a:ext>
            </a:extLst>
          </p:cNvPr>
          <p:cNvSpPr/>
          <p:nvPr/>
        </p:nvSpPr>
        <p:spPr>
          <a:xfrm>
            <a:off x="3962401" y="3560860"/>
            <a:ext cx="1109120" cy="510006"/>
          </a:xfrm>
          <a:prstGeom prst="wedgeRoundRectCallout">
            <a:avLst>
              <a:gd name="adj1" fmla="val -56746"/>
              <a:gd name="adj2" fmla="val 95068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Distance is meaningful</a:t>
            </a:r>
          </a:p>
        </p:txBody>
      </p:sp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= Remove features (columns):</a:t>
            </a:r>
          </a:p>
          <a:p>
            <a:r>
              <a:rPr lang="en-US" altLang="en-US" dirty="0"/>
              <a:t>Redundant features </a:t>
            </a:r>
          </a:p>
          <a:p>
            <a:pPr lvl="1"/>
            <a:r>
              <a:rPr lang="en-US" altLang="en-US" dirty="0"/>
              <a:t>duplicate information contained in multiple features (are correlated)</a:t>
            </a:r>
          </a:p>
          <a:p>
            <a:pPr lvl="1"/>
            <a:r>
              <a:rPr lang="en-US" altLang="en-US" dirty="0"/>
              <a:t>Example: purchase price of a product and the amount of sales tax paid</a:t>
            </a:r>
          </a:p>
          <a:p>
            <a:r>
              <a:rPr lang="en-US" altLang="en-US" dirty="0"/>
              <a:t>Irrelevant features</a:t>
            </a:r>
          </a:p>
          <a:p>
            <a:pPr lvl="1"/>
            <a:r>
              <a:rPr lang="en-US" altLang="en-US" dirty="0"/>
              <a:t>contain no information that is useful for the data mining task</a:t>
            </a:r>
          </a:p>
          <a:p>
            <a:pPr lvl="1"/>
            <a:r>
              <a:rPr lang="en-US" altLang="en-US" dirty="0"/>
              <a:t>Example: students' ID is often irrelevant to the task of predicting students' GPA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Methods</a:t>
            </a:r>
          </a:p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81379"/>
            <a:ext cx="7886700" cy="3367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Three general methodologies</a:t>
            </a:r>
          </a:p>
          <a:p>
            <a:r>
              <a:rPr lang="en-US" altLang="en-US" dirty="0"/>
              <a:t>Feature Extraction</a:t>
            </a:r>
          </a:p>
          <a:p>
            <a:pPr lvl="1"/>
            <a:r>
              <a:rPr lang="en-US" altLang="en-US" dirty="0"/>
              <a:t> Domain-specific (e.g., face recognition in image mining)</a:t>
            </a:r>
          </a:p>
          <a:p>
            <a:r>
              <a:rPr lang="en-US" altLang="en-US" dirty="0"/>
              <a:t>Feature Construction / Feature Engineering</a:t>
            </a:r>
          </a:p>
          <a:p>
            <a:pPr lvl="1"/>
            <a:r>
              <a:rPr lang="en-US" altLang="en-US" dirty="0"/>
              <a:t>Combining features (interactions: multiply features)</a:t>
            </a:r>
          </a:p>
          <a:p>
            <a:pPr lvl="1"/>
            <a:r>
              <a:rPr lang="en-US" altLang="en-US" dirty="0"/>
              <a:t>Example: Calculate the body mass index from height and weight</a:t>
            </a:r>
          </a:p>
          <a:p>
            <a:r>
              <a:rPr lang="en-US" altLang="en-US" dirty="0"/>
              <a:t>Mapping Data to New Space 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sz="1500" dirty="0">
                <a:latin typeface="Aptos" panose="020B0004020202020204" pitchFamily="34" charset="0"/>
                <a:cs typeface="Times New Roman" panose="02020603050405020304" pitchFamily="18" charset="0"/>
              </a:rPr>
              <a:t>Fourier transform/Wavelet transform</a:t>
            </a:r>
          </a:p>
          <a:p>
            <a:pPr lvl="1"/>
            <a:endParaRPr lang="en-US" alt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5804FA9A-EFE8-C88A-E062-8308BFE6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61" y="5654706"/>
            <a:ext cx="1200150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2A908-CE57-9342-640F-2D32486DD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17" y="5079717"/>
            <a:ext cx="138113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D0E378-C969-288C-892C-C27E3A64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029200" y="4803179"/>
            <a:ext cx="251460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2ED0AE8-6CB3-847D-11CB-709B4116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1646061" y="4803179"/>
            <a:ext cx="234315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3F4306E3-1D79-A1FA-290E-6770C0935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904" y="4648200"/>
            <a:ext cx="23431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Two Sine Waves + Noise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69E5FE66-D15C-6FC9-CE79-01D9B5EB3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284" y="4648200"/>
            <a:ext cx="18859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Frequency Domain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1B238-31A3-B6DE-28E9-04624220990F}"/>
              </a:ext>
            </a:extLst>
          </p:cNvPr>
          <p:cNvSpPr/>
          <p:nvPr/>
        </p:nvSpPr>
        <p:spPr>
          <a:xfrm>
            <a:off x="4043054" y="5410200"/>
            <a:ext cx="1111737" cy="5334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Mapping Data to New Space: </a:t>
            </a:r>
            <a:br>
              <a:rPr lang="en-US" altLang="en-US" dirty="0"/>
            </a:br>
            <a:r>
              <a:rPr lang="en-US" altLang="en-US" dirty="0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  <a:latin typeface="Aptos" panose="020B00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Attribute Transformation: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roughly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ptos" panose="020B00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ptos" panose="020B00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5131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ptos" panose="020B0004020202020204" pitchFamily="34" charset="0"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5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60K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Divorced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220K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85K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75K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10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90K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60155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320301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48380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5.10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1.41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1.41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5.10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5080" imgH="441000" progId="">
                  <p:embed/>
                </p:oleObj>
              </mc:Choice>
              <mc:Fallback>
                <p:oleObj r:id="rId4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06779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ptos" panose="020B00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376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y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4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2.83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1.41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5.10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3.16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1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5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Aptos" panose="020B0004020202020204" pitchFamily="34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426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Aptos" panose="020B00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9"/>
              <a:ext cx="381000" cy="426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Aptos" panose="020B00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426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Aptos" panose="020B00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vectors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latin typeface="Cambria Math" panose="02040503050406030204" pitchFamily="18" charset="0"/>
                      </a:rPr>
                      <m:t>𝑩</m:t>
                    </m:r>
                  </m:oMath>
                </a14:m>
                <a:r>
                  <a:rPr lang="en-US" altLang="en-US" dirty="0"/>
                  <a:t>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r>
                      <a:rPr lang="en-US" alt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3 2 0 5 0 0 0 2 0 0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= 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1 0 0 0 0 0 0 1 0 2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b="1" dirty="0"/>
                  <a:t>Information retrieval</a:t>
                </a:r>
                <a:r>
                  <a:rPr lang="en-US" altLang="en-US" dirty="0"/>
                  <a:t>: Cosine similarity is often used for </a:t>
                </a:r>
                <a:r>
                  <a:rPr lang="en-US" altLang="en-US" b="1" dirty="0"/>
                  <a:t>word count vectors </a:t>
                </a:r>
                <a:r>
                  <a:rPr lang="en-US" altLang="en-US" dirty="0"/>
                  <a:t>to compare documents. It compares the distribution of words.</a:t>
                </a:r>
              </a:p>
            </p:txBody>
          </p:sp>
        </mc:Choice>
        <mc:Fallback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 Between Binary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 A common situation is that objects,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01</m:t>
                    </m:r>
                  </m:oMath>
                </a14:m>
                <a:r>
                  <a:rPr lang="en-US" altLang="en-US" dirty="0"/>
                  <a:t> = the number of attributes 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was 0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altLang="en-US" dirty="0"/>
                  <a:t> = the number of attributes 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was 1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00 </m:t>
                    </m:r>
                  </m:oMath>
                </a14:m>
                <a:r>
                  <a:rPr lang="en-US" altLang="en-US" dirty="0"/>
                  <a:t>= the number of attributes 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was 0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11</m:t>
                    </m:r>
                  </m:oMath>
                </a14:m>
                <a:r>
                  <a:rPr lang="en-US" altLang="en-US" dirty="0"/>
                  <a:t> = the number of attributes 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was 1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 was 1</a:t>
                </a:r>
              </a:p>
              <a:p>
                <a:endParaRPr lang="en-US" altLang="en-US" dirty="0"/>
              </a:p>
              <a:p>
                <a:r>
                  <a:rPr lang="en-US" altLang="en-US" b="1" dirty="0"/>
                  <a:t>Simple Matching </a:t>
                </a:r>
                <a:r>
                  <a:rPr lang="en-US" altLang="en-US" dirty="0"/>
                  <a:t>and </a:t>
                </a:r>
                <a:r>
                  <a:rPr lang="en-US" altLang="en-US" b="1" dirty="0"/>
                  <a:t>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 (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11 +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00) / (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01 +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10 +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11 +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00)</m:t>
                    </m:r>
                  </m:oMath>
                </a14:m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(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11) / (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01 +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10 + 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11) </m:t>
                    </m:r>
                  </m:oMath>
                </a14:m>
                <a:endParaRPr lang="en-US" altLang="en-US" dirty="0"/>
              </a:p>
            </p:txBody>
          </p:sp>
        </mc:Choice>
        <mc:Fallback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396467" cy="337100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600" b="1" dirty="0">
                <a:solidFill>
                  <a:schemeClr val="bg1"/>
                </a:solidFill>
                <a:latin typeface="+mn-lt"/>
              </a:rPr>
              <a:t>Note</a:t>
            </a:r>
            <a:r>
              <a:rPr lang="en-US" altLang="en-US" sz="1600" dirty="0">
                <a:solidFill>
                  <a:schemeClr val="bg1"/>
                </a:solidFill>
                <a:latin typeface="+mn-lt"/>
              </a:rPr>
              <a:t>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[1 0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0 0 0 0 0 0 0 0] </m:t>
                      </m:r>
                    </m:oMath>
                  </m:oMathPara>
                </a14:m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[0 0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0 0 0 0 1 0 0 1]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01 = 2   </m:t>
                    </m:r>
                  </m:oMath>
                </a14:m>
                <a:r>
                  <a:rPr lang="en-US" altLang="en-US" sz="2000" dirty="0"/>
                  <a:t>(the number of attributes where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was 0 and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sz="2000" dirty="0"/>
                  <a:t> was 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10 = 1   </m:t>
                    </m:r>
                  </m:oMath>
                </a14:m>
                <a:r>
                  <a:rPr lang="en-US" altLang="en-US" sz="2000" dirty="0"/>
                  <a:t>(the number of attributes where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was 1 and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sz="2000" dirty="0"/>
                  <a:t>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00 = 7   </m:t>
                    </m:r>
                  </m:oMath>
                </a14:m>
                <a:r>
                  <a:rPr lang="en-US" altLang="en-US" sz="2000" dirty="0"/>
                  <a:t>(the number of attributes where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was 0 and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sz="2000" dirty="0"/>
                  <a:t>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11 = 0   </m:t>
                    </m:r>
                  </m:oMath>
                </a14:m>
                <a:r>
                  <a:rPr lang="en-US" altLang="en-US" sz="2000" dirty="0"/>
                  <a:t>(the number of attributes where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2000" dirty="0"/>
                  <a:t> was 1 and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sz="2000" dirty="0"/>
                  <a:t> was 1)</a:t>
                </a:r>
              </a:p>
              <a:p>
                <a:pPr marL="0" indent="0">
                  <a:buNone/>
                </a:pPr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𝑆𝑀𝐶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num>
                        <m:den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(0+7) / (2+1+0+7) = 0.7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01 +</m:t>
                          </m:r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10 +</m:t>
                          </m:r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 0 / (2 + 1 + 0) = 0 </m:t>
                      </m:r>
                    </m:oMath>
                  </m:oMathPara>
                </a14:m>
                <a:endParaRPr lang="en-US" altLang="en-US" sz="2000" dirty="0"/>
              </a:p>
              <a:p>
                <a:endParaRPr lang="en-US" altLang="en-US" sz="2000" dirty="0"/>
              </a:p>
            </p:txBody>
          </p:sp>
        </mc:Choice>
        <mc:Fallback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/>
          <a:lstStyle/>
          <a:p>
            <a:r>
              <a:rPr lang="en-US" altLang="en-US" dirty="0"/>
              <a:t>Variation of Jaccard for continuous or count attributes: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/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CA1D784-63BF-B7FF-3035-60CD1338C6BA}"/>
              </a:ext>
            </a:extLst>
          </p:cNvPr>
          <p:cNvSpPr txBox="1"/>
          <p:nvPr/>
        </p:nvSpPr>
        <p:spPr>
          <a:xfrm>
            <a:off x="665466" y="3810000"/>
            <a:ext cx="75641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000" dirty="0"/>
              <a:t>where ∙ is the dot product between two vectors and ||∙||2  is the Euclidean norm (length of the vector).</a:t>
            </a:r>
          </a:p>
          <a:p>
            <a:endParaRPr lang="en-US" altLang="en-US" sz="2000" dirty="0"/>
          </a:p>
          <a:p>
            <a:r>
              <a:rPr lang="en-US" altLang="en-US" sz="2000" dirty="0"/>
              <a:t>Reduces to Jaccard for binary attributes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967794"/>
              </p:ext>
            </p:extLst>
          </p:nvPr>
        </p:nvGraphicFramePr>
        <p:xfrm>
          <a:off x="1190625" y="3955477"/>
          <a:ext cx="6762750" cy="24699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056732" imgH="2591025" progId="Paint.Picture">
                  <p:embed/>
                </p:oleObj>
              </mc:Choice>
              <mc:Fallback>
                <p:oleObj name="Bitmap Image" r:id="rId3" imgW="7056732" imgH="2591025" progId="Paint.Picture">
                  <p:embed/>
                  <p:pic>
                    <p:nvPicPr>
                      <p:cNvPr id="67587" name="Object 3">
                        <a:extLst>
                          <a:ext uri="{FF2B5EF4-FFF2-40B4-BE49-F238E27FC236}">
                            <a16:creationId xmlns:a16="http://schemas.microsoft.com/office/drawing/2014/main" id="{41ED0B15-021D-4B16-BDD2-9A47B4C4C4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sharpenSoften amount="76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0625" y="3955477"/>
                        <a:ext cx="6762750" cy="2469930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Sometimes attributes are of many </a:t>
            </a:r>
            <a:r>
              <a:rPr lang="en-US" altLang="en-US" b="1" dirty="0"/>
              <a:t>different types </a:t>
            </a:r>
            <a:r>
              <a:rPr lang="en-US" altLang="en-US" dirty="0"/>
              <a:t>(nominal, ordinal, ratio, etc.), but an overall similarity is needed.</a:t>
            </a:r>
          </a:p>
          <a:p>
            <a:r>
              <a:rPr lang="en-US" altLang="en-US" dirty="0"/>
              <a:t>Gower's (dis)similarity:</a:t>
            </a:r>
          </a:p>
          <a:p>
            <a:pPr lvl="1"/>
            <a:r>
              <a:rPr lang="en-US" altLang="en-US" dirty="0"/>
              <a:t>Ignores missing values</a:t>
            </a:r>
          </a:p>
          <a:p>
            <a:pPr lvl="1"/>
            <a:r>
              <a:rPr lang="en-US" altLang="en-US" dirty="0"/>
              <a:t>Final (dis)similarity is a weighted sum of variable-wise (dis)similarities</a:t>
            </a:r>
          </a:p>
          <a:p>
            <a:r>
              <a:rPr lang="en-US" altLang="en-US" dirty="0"/>
              <a:t>Calculation:</a:t>
            </a:r>
          </a:p>
        </p:txBody>
      </p:sp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Positive definiteness: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</m:t>
                    </m:r>
                  </m:oMath>
                </a14:m>
                <a:r>
                  <a:rPr lang="en-US" altLang="en-US" dirty="0"/>
                  <a:t>for all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 and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Symmetry: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Triangle Inequality:  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,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en-US" dirty="0"/>
                  <a:t>.  </a:t>
                </a:r>
                <a:br>
                  <a:rPr lang="en-US" altLang="en-US" dirty="0"/>
                </a:br>
                <a:r>
                  <a:rPr lang="en-US" altLang="en-US" dirty="0"/>
                  <a:t>	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and forms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 space.</a:t>
                </a:r>
              </a:p>
              <a:p>
                <a:endParaRPr lang="en-US" altLang="en-US" b="1" dirty="0">
                  <a:solidFill>
                    <a:schemeClr val="accent2"/>
                  </a:solidFill>
                </a:endParaRPr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Some </a:t>
                </a:r>
                <a:r>
                  <a:rPr lang="en-US" altLang="en-US" b="1" dirty="0"/>
                  <a:t>dissimilarities</a:t>
                </a:r>
                <a:r>
                  <a:rPr lang="en-US" altLang="en-US" dirty="0"/>
                  <a:t> violate property 3 (Triangular inequality). They are not a metric and some people would not call them a distance. </a:t>
                </a:r>
              </a:p>
            </p:txBody>
          </p:sp>
        </mc:Choice>
        <mc:Fallback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8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1F1FBE5-42C5-A890-48BB-BF03AC481140}"/>
              </a:ext>
            </a:extLst>
          </p:cNvPr>
          <p:cNvGrpSpPr/>
          <p:nvPr/>
        </p:nvGrpSpPr>
        <p:grpSpPr>
          <a:xfrm>
            <a:off x="5534025" y="2156374"/>
            <a:ext cx="2238375" cy="1686636"/>
            <a:chOff x="4724400" y="2156374"/>
            <a:chExt cx="2238375" cy="168663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7D09D98-A6D9-84C8-73CD-E25AE829DB6A}"/>
                </a:ext>
              </a:extLst>
            </p:cNvPr>
            <p:cNvCxnSpPr/>
            <p:nvPr/>
          </p:nvCxnSpPr>
          <p:spPr>
            <a:xfrm flipV="1">
              <a:off x="5029200" y="2286000"/>
              <a:ext cx="0" cy="1371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1D73F63-52A6-1809-9963-5A557388D168}"/>
                </a:ext>
              </a:extLst>
            </p:cNvPr>
            <p:cNvCxnSpPr>
              <a:cxnSpLocks/>
            </p:cNvCxnSpPr>
            <p:nvPr/>
          </p:nvCxnSpPr>
          <p:spPr>
            <a:xfrm>
              <a:off x="5029200" y="3657600"/>
              <a:ext cx="167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89FB46-1C01-5E6D-B181-FEEA2F76E2A6}"/>
                </a:ext>
              </a:extLst>
            </p:cNvPr>
            <p:cNvSpPr/>
            <p:nvPr/>
          </p:nvSpPr>
          <p:spPr>
            <a:xfrm>
              <a:off x="5334000" y="289277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540A20E-5549-C226-D3CA-BF4FF3A71D0C}"/>
                </a:ext>
              </a:extLst>
            </p:cNvPr>
            <p:cNvSpPr/>
            <p:nvPr/>
          </p:nvSpPr>
          <p:spPr>
            <a:xfrm>
              <a:off x="5998828" y="2740373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BFC138C-8621-DDA9-B1ED-9C043D3432D0}"/>
                </a:ext>
              </a:extLst>
            </p:cNvPr>
            <p:cNvSpPr/>
            <p:nvPr/>
          </p:nvSpPr>
          <p:spPr>
            <a:xfrm>
              <a:off x="6248400" y="323088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301252-BD02-5DA3-2890-B5B1B142A0BF}"/>
                    </a:ext>
                  </a:extLst>
                </p:cNvPr>
                <p:cNvSpPr txBox="1"/>
                <p:nvPr/>
              </p:nvSpPr>
              <p:spPr>
                <a:xfrm>
                  <a:off x="5099458" y="2675694"/>
                  <a:ext cx="3810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en-US" sz="11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301252-BD02-5DA3-2890-B5B1B142A0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458" y="2675694"/>
                  <a:ext cx="381000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E3FE6F-341E-9A7E-DE4E-69443D86D7A3}"/>
                    </a:ext>
                  </a:extLst>
                </p:cNvPr>
                <p:cNvSpPr txBox="1"/>
                <p:nvPr/>
              </p:nvSpPr>
              <p:spPr>
                <a:xfrm>
                  <a:off x="5924514" y="2501622"/>
                  <a:ext cx="3810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DE3FE6F-341E-9A7E-DE4E-69443D86D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4514" y="2501622"/>
                  <a:ext cx="3810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8603B4A-3274-CCC9-694F-D5E90351901A}"/>
                    </a:ext>
                  </a:extLst>
                </p:cNvPr>
                <p:cNvSpPr txBox="1"/>
                <p:nvPr/>
              </p:nvSpPr>
              <p:spPr>
                <a:xfrm>
                  <a:off x="6271259" y="3142179"/>
                  <a:ext cx="3810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en-US" sz="11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8603B4A-3274-CCC9-694F-D5E903519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1259" y="3142179"/>
                  <a:ext cx="381000" cy="2616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1214BA7-E6CC-8133-0FF0-D886E04FBC2A}"/>
                    </a:ext>
                  </a:extLst>
                </p:cNvPr>
                <p:cNvSpPr txBox="1"/>
                <p:nvPr/>
              </p:nvSpPr>
              <p:spPr>
                <a:xfrm>
                  <a:off x="6581775" y="3581400"/>
                  <a:ext cx="3810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1214BA7-E6CC-8133-0FF0-D886E04FBC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1775" y="3581400"/>
                  <a:ext cx="381000" cy="2616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E92AC0-2748-E2D9-C1DD-3E74E6121B2E}"/>
                    </a:ext>
                  </a:extLst>
                </p:cNvPr>
                <p:cNvSpPr txBox="1"/>
                <p:nvPr/>
              </p:nvSpPr>
              <p:spPr>
                <a:xfrm>
                  <a:off x="4724400" y="2156374"/>
                  <a:ext cx="3810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1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8E92AC0-2748-E2D9-C1DD-3E74E6121B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0" y="2156374"/>
                  <a:ext cx="381000" cy="2616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Manually calculate the following using the equations in the slides: </a:t>
            </a:r>
          </a:p>
          <a:p>
            <a:pPr lvl="1"/>
            <a:r>
              <a:rPr lang="en-US" altLang="en-US" dirty="0"/>
              <a:t> Euclidean and the Manhattan distances between A and C and A and B</a:t>
            </a:r>
          </a:p>
          <a:p>
            <a:pPr lvl="1"/>
            <a:r>
              <a:rPr lang="en-US" altLang="en-US" dirty="0"/>
              <a:t>Calculate the Cosine similarity between A and C and A and B</a:t>
            </a:r>
          </a:p>
          <a:p>
            <a:endParaRPr lang="en-US" altLang="en-US" dirty="0"/>
          </a:p>
          <a:p>
            <a:r>
              <a:rPr lang="en-US" altLang="en-US" dirty="0"/>
              <a:t>Check your results by using the </a:t>
            </a:r>
            <a:r>
              <a:rPr lang="en-US" altLang="en-US" dirty="0" err="1"/>
              <a:t>dist</a:t>
            </a:r>
            <a:r>
              <a:rPr lang="en-US" altLang="en-US" dirty="0"/>
              <a:t> function in R. You will need to Google to find out how to compute the Cosine similarity in R.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72645"/>
              </p:ext>
            </p:extLst>
          </p:nvPr>
        </p:nvGraphicFramePr>
        <p:xfrm>
          <a:off x="3048000" y="1868994"/>
          <a:ext cx="3355975" cy="180442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x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y</a:t>
                      </a: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A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2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B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3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  <a:latin typeface="Aptos" panose="020B0004020202020204" pitchFamily="34" charset="0"/>
                        </a:rPr>
                        <a:t>C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  <a:latin typeface="Aptos" panose="020B0004020202020204" pitchFamily="34" charset="0"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b="1" dirty="0"/>
              <a:t>Density Estimation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requires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688975"/>
          </a:xfrm>
        </p:spPr>
        <p:txBody>
          <a:bodyPr/>
          <a:lstStyle/>
          <a:p>
            <a:r>
              <a:rPr lang="en-US" altLang="en-US" dirty="0"/>
              <a:t>KDE is a non-parametric way to estimate the probability density function of a random variable.</a:t>
            </a:r>
          </a:p>
          <a:p>
            <a:endParaRPr lang="en-US" altLang="en-US" dirty="0"/>
          </a:p>
        </p:txBody>
      </p:sp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074318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6F315-044C-CAA5-8043-BA98B2696015}"/>
                  </a:ext>
                </a:extLst>
              </p:cNvPr>
              <p:cNvSpPr txBox="1"/>
              <p:nvPr/>
            </p:nvSpPr>
            <p:spPr>
              <a:xfrm>
                <a:off x="3143507" y="2051289"/>
                <a:ext cx="2658548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𝑛h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36F315-044C-CAA5-8043-BA98B2696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507" y="2051289"/>
                <a:ext cx="2658548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88045B-B323-CA9C-1F68-9841952D8417}"/>
                  </a:ext>
                </a:extLst>
              </p:cNvPr>
              <p:cNvSpPr txBox="1"/>
              <p:nvPr/>
            </p:nvSpPr>
            <p:spPr>
              <a:xfrm>
                <a:off x="628650" y="2867587"/>
                <a:ext cx="7688262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en-US" sz="2100" dirty="0"/>
                  <a:t> is the kernel (a non-negative function that integrates to one) and </a:t>
                </a:r>
                <a14:m>
                  <m:oMath xmlns:m="http://schemas.openxmlformats.org/officeDocument/2006/math"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en-US" sz="2100" i="1" dirty="0" smtClean="0">
                        <a:latin typeface="Cambria Math" panose="02040503050406030204" pitchFamily="18" charset="0"/>
                      </a:rPr>
                      <m:t> &gt; 0 </m:t>
                    </m:r>
                  </m:oMath>
                </a14:m>
                <a:r>
                  <a:rPr lang="en-US" altLang="en-US" sz="2100" dirty="0"/>
                  <a:t>is a smoothing parameter called the bandwidth. Often a Gaussian kernel is used.</a:t>
                </a:r>
              </a:p>
              <a:p>
                <a:pPr marL="342900" indent="-342900">
                  <a:buFont typeface="Wingdings" panose="05000000000000000000" pitchFamily="2" charset="2"/>
                  <a:buChar char="§"/>
                </a:pPr>
                <a:r>
                  <a:rPr lang="en-US" altLang="en-US" sz="2100" dirty="0"/>
                  <a:t>Example: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F88045B-B323-CA9C-1F68-9841952D8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867587"/>
                <a:ext cx="7688262" cy="1384995"/>
              </a:xfrm>
              <a:prstGeom prst="rect">
                <a:avLst/>
              </a:prstGeom>
              <a:blipFill>
                <a:blip r:embed="rId5"/>
                <a:stretch>
                  <a:fillRect l="-793" t="-2632" b="-7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981075"/>
          </a:xfrm>
        </p:spPr>
        <p:txBody>
          <a:bodyPr/>
          <a:lstStyle/>
          <a:p>
            <a:r>
              <a:rPr lang="en-US" altLang="en-US" dirty="0"/>
              <a:t>A Simple approach is to divide region into rectangular cells of equal volume and define density as # of points in each cell.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4021136"/>
            <a:ext cx="182563" cy="1770064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2963" y="4718059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76517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Euclidean density is the number of points within a specified radius around the point. This is also called the </a:t>
            </a:r>
            <a:r>
              <a:rPr lang="en-US" altLang="en-US" b="1" dirty="0"/>
              <a:t>neighborhood</a:t>
            </a:r>
            <a:r>
              <a:rPr lang="en-US" altLang="en-US" dirty="0"/>
              <a:t> of the point.</a:t>
            </a:r>
          </a:p>
          <a:p>
            <a:endParaRPr lang="en-US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C5D86CE-C012-9E60-17ED-87A5567BF254}"/>
              </a:ext>
            </a:extLst>
          </p:cNvPr>
          <p:cNvGrpSpPr/>
          <p:nvPr/>
        </p:nvGrpSpPr>
        <p:grpSpPr>
          <a:xfrm>
            <a:off x="6781801" y="5867400"/>
            <a:ext cx="2133600" cy="902473"/>
            <a:chOff x="6781801" y="5867400"/>
            <a:chExt cx="2133600" cy="902473"/>
          </a:xfrm>
        </p:grpSpPr>
        <p:pic>
          <p:nvPicPr>
            <p:cNvPr id="78854" name="Picture 6">
              <a:extLst>
                <a:ext uri="{FF2B5EF4-FFF2-40B4-BE49-F238E27FC236}">
                  <a16:creationId xmlns:a16="http://schemas.microsoft.com/office/drawing/2014/main" id="{D67A09EE-26E2-495E-BFBC-1926A8D4C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5587" y="5867400"/>
              <a:ext cx="701675" cy="54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FFE6665-CF7A-7410-997C-8B9B564A9636}"/>
                </a:ext>
              </a:extLst>
            </p:cNvPr>
            <p:cNvSpPr txBox="1"/>
            <p:nvPr/>
          </p:nvSpPr>
          <p:spPr>
            <a:xfrm>
              <a:off x="6781801" y="6492874"/>
              <a:ext cx="2133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See Data Exploration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E9350A4-2BEC-4CA3-EB5D-5E1594E31EBA}"/>
              </a:ext>
            </a:extLst>
          </p:cNvPr>
          <p:cNvGrpSpPr/>
          <p:nvPr/>
        </p:nvGrpSpPr>
        <p:grpSpPr>
          <a:xfrm>
            <a:off x="1524000" y="2428875"/>
            <a:ext cx="5637213" cy="3817938"/>
            <a:chOff x="1524000" y="2428875"/>
            <a:chExt cx="5637213" cy="3817938"/>
          </a:xfrm>
        </p:grpSpPr>
        <p:grpSp>
          <p:nvGrpSpPr>
            <p:cNvPr id="78851" name="Group 3">
              <a:extLst>
                <a:ext uri="{FF2B5EF4-FFF2-40B4-BE49-F238E27FC236}">
                  <a16:creationId xmlns:a16="http://schemas.microsoft.com/office/drawing/2014/main" id="{39B9D87F-5D9A-49CE-B588-159378348D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0" y="2428875"/>
              <a:ext cx="5637213" cy="3817938"/>
              <a:chOff x="960" y="1530"/>
              <a:chExt cx="3551" cy="2405"/>
            </a:xfrm>
          </p:grpSpPr>
          <p:pic>
            <p:nvPicPr>
              <p:cNvPr id="78852" name="Picture 4">
                <a:extLst>
                  <a:ext uri="{FF2B5EF4-FFF2-40B4-BE49-F238E27FC236}">
                    <a16:creationId xmlns:a16="http://schemas.microsoft.com/office/drawing/2014/main" id="{01650D53-7B5A-4EE7-AE67-CD74BE7FA8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530"/>
                <a:ext cx="3551" cy="2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78853" name="Text Box 5">
                <a:extLst>
                  <a:ext uri="{FF2B5EF4-FFF2-40B4-BE49-F238E27FC236}">
                    <a16:creationId xmlns:a16="http://schemas.microsoft.com/office/drawing/2014/main" id="{E0DBDEB5-D5C3-4E17-AE9A-7BFF6BAB88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0" y="1530"/>
                <a:ext cx="3551" cy="24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52C6915-1070-D7BF-C53A-1E5A370CC51E}"/>
                    </a:ext>
                  </a:extLst>
                </p:cNvPr>
                <p:cNvSpPr txBox="1"/>
                <p:nvPr/>
              </p:nvSpPr>
              <p:spPr>
                <a:xfrm>
                  <a:off x="4608786" y="3682985"/>
                  <a:ext cx="76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52C6915-1070-D7BF-C53A-1E5A370CC5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8786" y="3682985"/>
                  <a:ext cx="7620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0769" r="-16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3DE8B4D-6B85-B035-141D-DD66DB0F7883}"/>
                    </a:ext>
                  </a:extLst>
                </p:cNvPr>
                <p:cNvSpPr txBox="1"/>
                <p:nvPr/>
              </p:nvSpPr>
              <p:spPr>
                <a:xfrm>
                  <a:off x="4046810" y="3675102"/>
                  <a:ext cx="21760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3DE8B4D-6B85-B035-141D-DD66DB0F78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6810" y="3675102"/>
                  <a:ext cx="217601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3888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87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1422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400" b="0" smtClean="0">
                                    <a:latin typeface="Cambria Math" panose="02040503050406030204" pitchFamily="18" charset="0"/>
                                  </a:rPr>
                                  <m:t>=, ≠</m:t>
                                </m:r>
                              </m:oMath>
                            </m:oMathPara>
                          </a14:m>
                          <a:br>
                            <a:rPr lang="en-US" altLang="en-US" sz="1400" b="0" dirty="0"/>
                          </a:b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mode, entropy, contingency correlation,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en-US" sz="1400" dirty="0"/>
                            <a:t> test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Nominal +</a:t>
                          </a:r>
                          <a:r>
                            <a:rPr lang="en-US" altLang="en-US" sz="1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&lt;, &gt;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median, percentiles, rank correlation, run tests, sign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Ordinal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+,−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mean, standard deviation, Pearson's correlation, t and F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Interval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∗,/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geometric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harmonic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percent variation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87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53333" r="-1429" b="-3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153333" r="-1429" b="-2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253333" r="-1429" b="-10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353333" r="-1429" b="-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Discrete Attribute</a:t>
            </a:r>
          </a:p>
          <a:p>
            <a:pPr lvl="1"/>
            <a:r>
              <a:rPr lang="en-US" altLang="en-US" dirty="0"/>
              <a:t>Has only a finite or countably infinite set of values.</a:t>
            </a:r>
          </a:p>
          <a:p>
            <a:pPr lvl="1"/>
            <a:r>
              <a:rPr lang="en-US" altLang="en-US" dirty="0"/>
              <a:t>Binary attributes are a special case of discrete attributes.</a:t>
            </a:r>
          </a:p>
          <a:p>
            <a:pPr lvl="1"/>
            <a:r>
              <a:rPr lang="en-US" altLang="en-US" b="1" dirty="0"/>
              <a:t>Examples</a:t>
            </a:r>
            <a:r>
              <a:rPr lang="en-US" altLang="en-US" dirty="0"/>
              <a:t>: zip codes, counts, or the set of words in a collection of documents </a:t>
            </a:r>
          </a:p>
          <a:p>
            <a:pPr lvl="1"/>
            <a:r>
              <a:rPr lang="en-US" altLang="en-US" b="1" dirty="0"/>
              <a:t>Representation</a:t>
            </a:r>
            <a:r>
              <a:rPr lang="en-US" altLang="en-US" dirty="0"/>
              <a:t>: Strings or integer variables (enumeration type).   </a:t>
            </a:r>
          </a:p>
          <a:p>
            <a:pPr lvl="4"/>
            <a:endParaRPr lang="en-US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1D62B8-1EF5-FB61-DC22-0CB968FC22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en-US" b="1" dirty="0"/>
              <a:t>Continuous Attribute</a:t>
            </a:r>
          </a:p>
          <a:p>
            <a:pPr lvl="1"/>
            <a:r>
              <a:rPr lang="en-US" altLang="en-US" dirty="0"/>
              <a:t>Has real numbers as attribute values</a:t>
            </a:r>
          </a:p>
          <a:p>
            <a:pPr lvl="1"/>
            <a:r>
              <a:rPr lang="en-US" altLang="en-US" b="1" dirty="0"/>
              <a:t>Examples</a:t>
            </a:r>
            <a:r>
              <a:rPr lang="en-US" altLang="en-US" dirty="0"/>
              <a:t>: temperature, height, or weight.  </a:t>
            </a:r>
          </a:p>
          <a:p>
            <a:pPr lvl="1"/>
            <a:r>
              <a:rPr lang="en-US" altLang="en-US" b="1" dirty="0"/>
              <a:t>Representation</a:t>
            </a:r>
            <a:r>
              <a:rPr lang="en-US" altLang="en-US" dirty="0"/>
              <a:t>: floating-point variables. Computers represent real numbers in a discrete format with a finite number of digits.</a:t>
            </a:r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4518</Words>
  <Application>Microsoft Office PowerPoint</Application>
  <PresentationFormat>On-screen Show (4:3)</PresentationFormat>
  <Paragraphs>954</Paragraphs>
  <Slides>71</Slides>
  <Notes>69</Notes>
  <HiddenSlides>5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SimSun</vt:lpstr>
      <vt:lpstr>Aptos</vt:lpstr>
      <vt:lpstr>Aptos Display</vt:lpstr>
      <vt:lpstr>Arial</vt:lpstr>
      <vt:lpstr>Calibri</vt:lpstr>
      <vt:lpstr>Cambria Math</vt:lpstr>
      <vt:lpstr>Times New Roman</vt:lpstr>
      <vt:lpstr>Wingdings</vt:lpstr>
      <vt:lpstr>Office Theme</vt:lpstr>
      <vt:lpstr>Paintbrush Picture</vt:lpstr>
      <vt:lpstr>Introduction to Data Mining    Chapter 2  Data </vt:lpstr>
      <vt:lpstr>R Code Examples</vt:lpstr>
      <vt:lpstr>Tasks in the CRISP-DM Reference Model</vt:lpstr>
      <vt:lpstr>Topics</vt:lpstr>
      <vt:lpstr>What is Data?</vt:lpstr>
      <vt:lpstr>Attribute Values</vt:lpstr>
      <vt:lpstr>Types of Attributes - Scales </vt:lpstr>
      <vt:lpstr>PowerPoint Presentation</vt:lpstr>
      <vt:lpstr>Discrete and Continuous Attributes </vt:lpstr>
      <vt:lpstr>Examples</vt:lpstr>
      <vt:lpstr>Topics</vt:lpstr>
      <vt:lpstr>Types of data sets 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Creation</vt:lpstr>
      <vt:lpstr>Mapping Data to New Space:  Unsupervised Discretization </vt:lpstr>
      <vt:lpstr>Supervised Discretization</vt:lpstr>
      <vt:lpstr>Attribute Transformation: Normalization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24</cp:revision>
  <dcterms:created xsi:type="dcterms:W3CDTF">2021-02-09T18:53:03Z</dcterms:created>
  <dcterms:modified xsi:type="dcterms:W3CDTF">2025-09-19T13:35:55Z</dcterms:modified>
</cp:coreProperties>
</file>